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279" r:id="rId3"/>
    <p:sldId id="284" r:id="rId4"/>
    <p:sldId id="319" r:id="rId5"/>
    <p:sldId id="325" r:id="rId6"/>
    <p:sldId id="320" r:id="rId7"/>
    <p:sldId id="321" r:id="rId8"/>
    <p:sldId id="322" r:id="rId9"/>
    <p:sldId id="324" r:id="rId10"/>
    <p:sldId id="326" r:id="rId11"/>
    <p:sldId id="327" r:id="rId12"/>
    <p:sldId id="328" r:id="rId13"/>
    <p:sldId id="329" r:id="rId14"/>
    <p:sldId id="318" r:id="rId15"/>
    <p:sldId id="323"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21-10-2021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tiff"/><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4.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blogs.sap.com/2014/06/27/unleash-the-power-of-sap-hana-from-your-abap-custom-code-accelerate-your-custom-reports-like-never-before-detect-and-prioritize-your-custom-code/"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ABAP%20on%20HANA/Day%205/Performance_DB_Checks.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5</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41" y="400607"/>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6 Creative Ways To Shake Up The Sales Team Meeting Agenda - Salesforce  Canada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86" y="3838991"/>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 Open Item Analysis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477788" y="923731"/>
            <a:ext cx="11305256" cy="3139321"/>
          </a:xfrm>
          <a:prstGeom prst="rect">
            <a:avLst/>
          </a:prstGeom>
          <a:noFill/>
        </p:spPr>
        <p:txBody>
          <a:bodyPr wrap="square" rtlCol="0">
            <a:spAutoFit/>
          </a:bodyPr>
          <a:lstStyle/>
          <a:p>
            <a:r>
              <a:rPr lang="en-US" sz="1800" b="1" dirty="0">
                <a:solidFill>
                  <a:schemeClr val="bg1"/>
                </a:solidFill>
              </a:rPr>
              <a:t>Mr. James (Account Receivable Accountant)</a:t>
            </a:r>
          </a:p>
          <a:p>
            <a:r>
              <a:rPr lang="en-US" sz="1800" dirty="0">
                <a:solidFill>
                  <a:schemeClr val="bg1"/>
                </a:solidFill>
              </a:rPr>
              <a:t>Mr. James is a 63 year old men, working in our Toronto office since last 30 years of service. He lives in downtown near the lake in his own 680 Sq yard home. He is a proud father of 2 girls which are studying. And drives Audi A6.</a:t>
            </a:r>
          </a:p>
          <a:p>
            <a:r>
              <a:rPr lang="en-US" sz="1800" dirty="0">
                <a:solidFill>
                  <a:schemeClr val="bg1"/>
                </a:solidFill>
              </a:rPr>
              <a:t>He is a seasonal Skiing player.</a:t>
            </a:r>
          </a:p>
          <a:p>
            <a:endParaRPr lang="en-US" sz="1800" dirty="0">
              <a:solidFill>
                <a:schemeClr val="bg1"/>
              </a:solidFill>
            </a:endParaRPr>
          </a:p>
          <a:p>
            <a:pPr algn="just"/>
            <a:r>
              <a:rPr lang="en-US" sz="1800" dirty="0">
                <a:solidFill>
                  <a:schemeClr val="bg1"/>
                </a:solidFill>
              </a:rPr>
              <a:t>Cash has a very important role in a company for running business. It is in the best interest of the company to collect the pending dues from their customers as soon as possible. By putting this Cash back into the system, the company can execute is ambitions and expansion plans faster. So Mr. James is here working as an account receivable accountant, his job is to manage customer accounts and remind them for their </a:t>
            </a:r>
            <a:r>
              <a:rPr lang="en-US" sz="1800" b="1" i="1" dirty="0">
                <a:solidFill>
                  <a:schemeClr val="bg1"/>
                </a:solidFill>
              </a:rPr>
              <a:t>unpaid bills when the bill amount OR the average days for unpaid invoices are passed.</a:t>
            </a:r>
            <a:r>
              <a:rPr lang="en-US" sz="1800" dirty="0">
                <a:solidFill>
                  <a:schemeClr val="bg1"/>
                </a:solidFill>
              </a:rPr>
              <a:t> Classify these customers based on their ability to pay pending bills.</a:t>
            </a:r>
          </a:p>
          <a:p>
            <a:pPr algn="just"/>
            <a:endParaRPr lang="en-US" sz="1800" dirty="0">
              <a:solidFill>
                <a:schemeClr val="bg1"/>
              </a:solidFill>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852790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Articulate Requirement for OIA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668874E-C0FA-4ADA-BBF6-2FE5710B408A}"/>
              </a:ext>
            </a:extLst>
          </p:cNvPr>
          <p:cNvSpPr txBox="1"/>
          <p:nvPr/>
        </p:nvSpPr>
        <p:spPr>
          <a:xfrm>
            <a:off x="379552" y="942975"/>
            <a:ext cx="11691524" cy="5078313"/>
          </a:xfrm>
          <a:prstGeom prst="rect">
            <a:avLst/>
          </a:prstGeom>
          <a:noFill/>
        </p:spPr>
        <p:txBody>
          <a:bodyPr wrap="square" rtlCol="0">
            <a:spAutoFit/>
          </a:bodyPr>
          <a:lstStyle/>
          <a:p>
            <a:pPr marL="342900" indent="-342900">
              <a:buAutoNum type="arabicPeriod"/>
            </a:pPr>
            <a:r>
              <a:rPr lang="en-US" sz="1800" dirty="0">
                <a:solidFill>
                  <a:schemeClr val="bg1"/>
                </a:solidFill>
              </a:rPr>
              <a:t>Create a DB table which stores the customizing – Threshold – Days, Amount</a:t>
            </a:r>
          </a:p>
          <a:p>
            <a:pPr lvl="1"/>
            <a:endParaRPr lang="en-US" sz="1800" dirty="0">
              <a:solidFill>
                <a:schemeClr val="bg1"/>
              </a:solidFill>
            </a:endParaRPr>
          </a:p>
          <a:p>
            <a:pPr marL="342900" indent="-342900">
              <a:buAutoNum type="arabicPeriod"/>
            </a:pPr>
            <a:r>
              <a:rPr lang="en-US" sz="1800" dirty="0">
                <a:solidFill>
                  <a:schemeClr val="bg1"/>
                </a:solidFill>
              </a:rPr>
              <a:t>How long on average basis the invoices are outstanding – UNPAID</a:t>
            </a:r>
          </a:p>
          <a:p>
            <a:pPr marL="800100" lvl="1" indent="-342900">
              <a:buAutoNum type="arabicPeriod"/>
            </a:pPr>
            <a:r>
              <a:rPr lang="en-US" sz="1800" dirty="0">
                <a:solidFill>
                  <a:schemeClr val="bg1"/>
                </a:solidFill>
              </a:rPr>
              <a:t>Invoices which are unpaid – SNWD_SO_INV_HEAD Payment_Status = ‘’</a:t>
            </a:r>
          </a:p>
          <a:p>
            <a:pPr marL="800100" lvl="1" indent="-342900">
              <a:buAutoNum type="arabicPeriod"/>
            </a:pPr>
            <a:r>
              <a:rPr lang="en-US" sz="1800" dirty="0">
                <a:solidFill>
                  <a:schemeClr val="bg1"/>
                </a:solidFill>
              </a:rPr>
              <a:t>Calculate the average open days since when they are unpaid – Sum / Count</a:t>
            </a:r>
          </a:p>
          <a:p>
            <a:pPr marL="800100" lvl="1" indent="-342900">
              <a:buAutoNum type="arabicPeriod"/>
            </a:pPr>
            <a:r>
              <a:rPr lang="en-US" sz="1800" dirty="0">
                <a:solidFill>
                  <a:schemeClr val="bg1"/>
                </a:solidFill>
              </a:rPr>
              <a:t>Business partners and company names for those invoice SNWD_BPA</a:t>
            </a:r>
          </a:p>
          <a:p>
            <a:pPr lvl="1"/>
            <a:endParaRPr lang="en-US" sz="1800" dirty="0">
              <a:solidFill>
                <a:schemeClr val="bg1"/>
              </a:solidFill>
            </a:endParaRPr>
          </a:p>
          <a:p>
            <a:pPr marL="342900" indent="-342900">
              <a:buAutoNum type="arabicPeriod"/>
            </a:pPr>
            <a:r>
              <a:rPr lang="en-US" sz="1800" dirty="0">
                <a:solidFill>
                  <a:schemeClr val="bg1"/>
                </a:solidFill>
              </a:rPr>
              <a:t>Check the total gross amount of invoices which is open in </a:t>
            </a:r>
            <a:r>
              <a:rPr lang="en-US" sz="1800" b="1" dirty="0">
                <a:solidFill>
                  <a:schemeClr val="bg1"/>
                </a:solidFill>
              </a:rPr>
              <a:t>“common currency”</a:t>
            </a:r>
          </a:p>
          <a:p>
            <a:pPr marL="800100" lvl="1" indent="-342900">
              <a:buAutoNum type="arabicPeriod"/>
            </a:pPr>
            <a:r>
              <a:rPr lang="en-US" sz="1800" dirty="0">
                <a:solidFill>
                  <a:schemeClr val="bg1"/>
                </a:solidFill>
              </a:rPr>
              <a:t>Invoice header to identify the unpaid invoices – SNWD_SO_INV_HEAD</a:t>
            </a:r>
          </a:p>
          <a:p>
            <a:pPr marL="800100" lvl="1" indent="-342900">
              <a:buAutoNum type="arabicPeriod"/>
            </a:pPr>
            <a:r>
              <a:rPr lang="en-US" sz="1800" dirty="0">
                <a:solidFill>
                  <a:schemeClr val="bg1"/>
                </a:solidFill>
              </a:rPr>
              <a:t>For each invoice read the line items from SNWD_SO_INV_ITEM and convert to common currency.</a:t>
            </a:r>
          </a:p>
          <a:p>
            <a:pPr marL="1257300" lvl="2" indent="-342900">
              <a:buAutoNum type="arabicPeriod"/>
            </a:pPr>
            <a:r>
              <a:rPr lang="en-US" sz="1800" dirty="0">
                <a:solidFill>
                  <a:schemeClr val="bg1"/>
                </a:solidFill>
              </a:rPr>
              <a:t>Currency conversion based on customizing will be done for items</a:t>
            </a:r>
          </a:p>
          <a:p>
            <a:pPr marL="1257300" lvl="2" indent="-342900">
              <a:buAutoNum type="arabicPeriod"/>
            </a:pPr>
            <a:r>
              <a:rPr lang="en-US" sz="1800" dirty="0">
                <a:solidFill>
                  <a:schemeClr val="bg1"/>
                </a:solidFill>
              </a:rPr>
              <a:t>A total open amount will be calculated in common currency (gross_amount)</a:t>
            </a:r>
          </a:p>
          <a:p>
            <a:pPr marL="800100" lvl="1" indent="-342900">
              <a:buAutoNum type="arabicPeriod"/>
            </a:pPr>
            <a:r>
              <a:rPr lang="en-US" sz="1800" dirty="0">
                <a:solidFill>
                  <a:schemeClr val="bg1"/>
                </a:solidFill>
              </a:rPr>
              <a:t>Business partner information to find which co. SNWD_BPA</a:t>
            </a:r>
          </a:p>
          <a:p>
            <a:pPr lvl="1"/>
            <a:endParaRPr lang="en-US" sz="1800" dirty="0">
              <a:solidFill>
                <a:schemeClr val="bg1"/>
              </a:solidFill>
            </a:endParaRPr>
          </a:p>
          <a:p>
            <a:pPr marL="342900" indent="-342900">
              <a:buAutoNum type="arabicPeriod"/>
            </a:pPr>
            <a:r>
              <a:rPr lang="en-US" sz="1800" dirty="0">
                <a:solidFill>
                  <a:schemeClr val="bg1"/>
                </a:solidFill>
              </a:rPr>
              <a:t>Classify the customers which are at high risk</a:t>
            </a:r>
          </a:p>
          <a:p>
            <a:endParaRPr lang="en-US" sz="1800" dirty="0">
              <a:solidFill>
                <a:schemeClr val="bg1"/>
              </a:solidFill>
            </a:endParaRPr>
          </a:p>
          <a:p>
            <a:r>
              <a:rPr lang="en-US" sz="1800" dirty="0">
                <a:solidFill>
                  <a:schemeClr val="bg1"/>
                </a:solidFill>
              </a:rPr>
              <a:t> 5.   Dunning – Reminders / calls for making payment</a:t>
            </a:r>
          </a:p>
          <a:p>
            <a:r>
              <a:rPr lang="en-US" sz="1800" dirty="0">
                <a:solidFill>
                  <a:schemeClr val="bg1"/>
                </a:solidFill>
              </a:rPr>
              <a:t>        COLLECT statement in ABAP.??</a:t>
            </a:r>
          </a:p>
        </p:txBody>
      </p:sp>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06520472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Custom Table for OIA</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extLst>
              <a:ext uri="{FF2B5EF4-FFF2-40B4-BE49-F238E27FC236}">
                <a16:creationId xmlns:a16="http://schemas.microsoft.com/office/drawing/2014/main" xmlns="" id="{B64819FE-0CA9-4976-9E17-9B5E8661C474}"/>
              </a:ext>
            </a:extLst>
          </p:cNvPr>
          <p:cNvPicPr>
            <a:picLocks noChangeAspect="1"/>
          </p:cNvPicPr>
          <p:nvPr/>
        </p:nvPicPr>
        <p:blipFill rotWithShape="1">
          <a:blip r:embed="rId3"/>
          <a:srcRect t="2443"/>
          <a:stretch/>
        </p:blipFill>
        <p:spPr>
          <a:xfrm>
            <a:off x="494831" y="1484784"/>
            <a:ext cx="11129213" cy="4282270"/>
          </a:xfrm>
          <a:prstGeom prst="rect">
            <a:avLst/>
          </a:prstGeom>
        </p:spPr>
      </p:pic>
      <p:sp>
        <p:nvSpPr>
          <p:cNvPr id="7"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5151527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 </a:t>
            </a:r>
            <a:r>
              <a:rPr lang="en-US" dirty="0" smtClean="0">
                <a:solidFill>
                  <a:schemeClr val="bg1"/>
                </a:solidFill>
                <a:latin typeface="Cooper Black" panose="0208090404030B020404" pitchFamily="18" charset="0"/>
              </a:rPr>
              <a:t>4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2" descr="Create a sales order billing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404" y="1883334"/>
            <a:ext cx="8124448" cy="45700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C3D67074-ABBF-4F1F-8F04-07B7C002C1DF}"/>
              </a:ext>
            </a:extLst>
          </p:cNvPr>
          <p:cNvSpPr txBox="1"/>
          <p:nvPr/>
        </p:nvSpPr>
        <p:spPr>
          <a:xfrm>
            <a:off x="635900" y="961224"/>
            <a:ext cx="92749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alibri"/>
              </a:rPr>
              <a:t> OIA Scenario </a:t>
            </a:r>
            <a:r>
              <a:rPr lang="en-US" sz="2400" dirty="0" smtClean="0">
                <a:solidFill>
                  <a:schemeClr val="bg1"/>
                </a:solidFill>
                <a:latin typeface="Calibri"/>
              </a:rPr>
              <a:t>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Calibri"/>
              </a:rPr>
              <a:t>Aggregation Scenario (OIA)</a:t>
            </a:r>
            <a:endParaRPr lang="en-US" sz="2400" dirty="0">
              <a:solidFill>
                <a:schemeClr val="bg1"/>
              </a:solidFill>
              <a:latin typeface="Calibri"/>
            </a:endParaRP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2733335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xmlns=""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1001178591"/>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5</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26602"/>
            <a:ext cx="7964159" cy="2862322"/>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solidFill>
                  <a:schemeClr val="bg1"/>
                </a:solidFill>
              </a:rPr>
              <a:t>Performance Guideline  for ABAP CODE</a:t>
            </a:r>
          </a:p>
          <a:p>
            <a:pPr marL="742950" lvl="1" indent="-285750">
              <a:buFont typeface="Arial" panose="020B0604020202020204" pitchFamily="34" charset="0"/>
              <a:buChar char="•"/>
            </a:pPr>
            <a:r>
              <a:rPr lang="en-US" sz="2000" dirty="0">
                <a:solidFill>
                  <a:schemeClr val="bg1"/>
                </a:solidFill>
              </a:rPr>
              <a:t>Describing SQLM (SQL Monitor</a:t>
            </a:r>
            <a:r>
              <a:rPr lang="en-US" sz="2000" dirty="0" smtClean="0">
                <a:solidFill>
                  <a:schemeClr val="bg1"/>
                </a:solidFill>
              </a:rPr>
              <a:t>)</a:t>
            </a:r>
          </a:p>
          <a:p>
            <a:pPr marL="742950" lvl="1" indent="-285750">
              <a:buFont typeface="Arial" panose="020B0604020202020204" pitchFamily="34" charset="0"/>
              <a:buChar char="•"/>
            </a:pPr>
            <a:r>
              <a:rPr lang="en-US" sz="2000" dirty="0" smtClean="0">
                <a:solidFill>
                  <a:schemeClr val="bg1"/>
                </a:solidFill>
              </a:rPr>
              <a:t>SQLM Architecture </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Static check with SQL performance </a:t>
            </a:r>
          </a:p>
          <a:p>
            <a:pPr marL="742950" lvl="1" indent="-285750">
              <a:buFont typeface="Arial" panose="020B0604020202020204" pitchFamily="34" charset="0"/>
              <a:buChar char="•"/>
            </a:pPr>
            <a:r>
              <a:rPr lang="en-US" sz="2000" dirty="0">
                <a:solidFill>
                  <a:schemeClr val="bg1"/>
                </a:solidFill>
              </a:rPr>
              <a:t>SQL performance Tuning work list monitor ( SWLT </a:t>
            </a:r>
            <a:r>
              <a:rPr lang="en-US" sz="2000" dirty="0" smtClean="0">
                <a:solidFill>
                  <a:schemeClr val="bg1"/>
                </a:solidFill>
              </a:rPr>
              <a:t>)</a:t>
            </a:r>
          </a:p>
          <a:p>
            <a:pPr marL="742950" lvl="1" indent="-285750">
              <a:buFont typeface="Arial" panose="020B0604020202020204" pitchFamily="34" charset="0"/>
              <a:buChar char="•"/>
            </a:pPr>
            <a:r>
              <a:rPr lang="en-US" sz="2000" dirty="0">
                <a:solidFill>
                  <a:schemeClr val="bg1"/>
                </a:solidFill>
              </a:rPr>
              <a:t>OIA Scenario ( Open Item Analysis )</a:t>
            </a:r>
          </a:p>
          <a:p>
            <a:pPr marL="742950" lvl="1" indent="-285750">
              <a:buFont typeface="Arial" panose="020B0604020202020204" pitchFamily="34" charset="0"/>
              <a:buChar char="•"/>
            </a:pPr>
            <a:r>
              <a:rPr lang="en-US" sz="2000" dirty="0">
                <a:solidFill>
                  <a:schemeClr val="bg1"/>
                </a:solidFill>
              </a:rPr>
              <a:t>Articulate Requirement for OIA</a:t>
            </a:r>
          </a:p>
          <a:p>
            <a:pPr marL="742950" lvl="1" indent="-285750">
              <a:buFont typeface="Arial" panose="020B0604020202020204" pitchFamily="34" charset="0"/>
              <a:buChar char="•"/>
            </a:pPr>
            <a:r>
              <a:rPr lang="en-US" sz="2000" dirty="0">
                <a:solidFill>
                  <a:schemeClr val="bg1"/>
                </a:solidFill>
              </a:rPr>
              <a:t>Execute OIA on ABAP</a:t>
            </a:r>
          </a:p>
          <a:p>
            <a:pPr marL="742950" lvl="1" indent="-285750">
              <a:buFont typeface="Arial" panose="020B0604020202020204" pitchFamily="34" charset="0"/>
              <a:buChar char="•"/>
            </a:pPr>
            <a:r>
              <a:rPr lang="en-US" sz="2000" dirty="0" smtClean="0">
                <a:solidFill>
                  <a:schemeClr val="bg1"/>
                </a:solidFill>
              </a:rPr>
              <a:t>Aggregation Scenario</a:t>
            </a:r>
            <a:endParaRPr lang="en-US" sz="20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 </a:t>
            </a:r>
            <a:endParaRPr lang="en-US" sz="1800" dirty="0">
              <a:solidFill>
                <a:schemeClr val="bg1"/>
              </a:solidFil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Performance Guild line for ABAP Code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 xmlns:a16="http://schemas.microsoft.com/office/drawing/2014/main" id="{C3D67074-ABBF-4F1F-8F04-07B7C002C1DF}"/>
              </a:ext>
            </a:extLst>
          </p:cNvPr>
          <p:cNvSpPr txBox="1"/>
          <p:nvPr/>
        </p:nvSpPr>
        <p:spPr>
          <a:xfrm>
            <a:off x="463252" y="1053205"/>
            <a:ext cx="3227832"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Keep the Result set Small</a:t>
            </a:r>
          </a:p>
        </p:txBody>
      </p:sp>
      <p:sp>
        <p:nvSpPr>
          <p:cNvPr id="8" name="Arrow: Up 1">
            <a:extLst>
              <a:ext uri="{FF2B5EF4-FFF2-40B4-BE49-F238E27FC236}">
                <a16:creationId xmlns="" xmlns:a16="http://schemas.microsoft.com/office/drawing/2014/main" id="{594C4BF0-0CE7-4B54-BAE8-79A5A04E8DFD}"/>
              </a:ext>
            </a:extLst>
          </p:cNvPr>
          <p:cNvSpPr/>
          <p:nvPr/>
        </p:nvSpPr>
        <p:spPr>
          <a:xfrm>
            <a:off x="3625556" y="1049288"/>
            <a:ext cx="740664" cy="1188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9" name="Arrow: Up 6">
            <a:extLst>
              <a:ext uri="{FF2B5EF4-FFF2-40B4-BE49-F238E27FC236}">
                <a16:creationId xmlns="" xmlns:a16="http://schemas.microsoft.com/office/drawing/2014/main" id="{4937267C-186B-49B9-A156-26B1A79634C1}"/>
              </a:ext>
            </a:extLst>
          </p:cNvPr>
          <p:cNvSpPr/>
          <p:nvPr/>
        </p:nvSpPr>
        <p:spPr>
          <a:xfrm>
            <a:off x="4604794" y="1323051"/>
            <a:ext cx="74066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0" name="TextBox 9">
            <a:extLst>
              <a:ext uri="{FF2B5EF4-FFF2-40B4-BE49-F238E27FC236}">
                <a16:creationId xmlns="" xmlns:a16="http://schemas.microsoft.com/office/drawing/2014/main" id="{94B34943-80DC-4703-8C07-7CE5F0865169}"/>
              </a:ext>
            </a:extLst>
          </p:cNvPr>
          <p:cNvSpPr txBox="1"/>
          <p:nvPr/>
        </p:nvSpPr>
        <p:spPr>
          <a:xfrm>
            <a:off x="6078900" y="990466"/>
            <a:ext cx="5483384"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Discard Records which are not required using WHERE </a:t>
            </a:r>
            <a:r>
              <a:rPr kumimoji="0" lang="en-US" sz="1800" b="0" i="0" u="none" strike="noStrike" kern="1200" cap="none" spc="0" normalizeH="0" baseline="0" noProof="0" dirty="0" smtClean="0">
                <a:ln>
                  <a:noFill/>
                </a:ln>
                <a:solidFill>
                  <a:schemeClr val="bg1"/>
                </a:solidFill>
                <a:effectLst/>
                <a:uLnTx/>
                <a:uFillTx/>
                <a:latin typeface="Calibri"/>
              </a:rPr>
              <a:t>Clause</a:t>
            </a:r>
            <a:r>
              <a:rPr kumimoji="0" lang="en-US" sz="1800" b="0" i="0" u="none" strike="noStrike" kern="1200" cap="none" spc="0" normalizeH="0" noProof="0" dirty="0" smtClean="0">
                <a:ln>
                  <a:noFill/>
                </a:ln>
                <a:solidFill>
                  <a:schemeClr val="bg1"/>
                </a:solidFill>
                <a:effectLst/>
                <a:uLnTx/>
                <a:uFillTx/>
                <a:latin typeface="Calibri"/>
              </a:rPr>
              <a:t> ,</a:t>
            </a:r>
            <a:r>
              <a:rPr lang="en-US" sz="1800" dirty="0" smtClean="0">
                <a:solidFill>
                  <a:schemeClr val="bg1"/>
                </a:solidFill>
                <a:latin typeface="Calibri"/>
              </a:rPr>
              <a:t>Avoid </a:t>
            </a:r>
            <a:r>
              <a:rPr lang="en-US" sz="1800" dirty="0">
                <a:solidFill>
                  <a:schemeClr val="bg1"/>
                </a:solidFill>
                <a:latin typeface="Calibri"/>
              </a:rPr>
              <a:t>Selection on large tables w/o Specifying </a:t>
            </a:r>
            <a:r>
              <a:rPr lang="en-US" sz="1800" dirty="0" smtClean="0">
                <a:solidFill>
                  <a:schemeClr val="bg1"/>
                </a:solidFill>
                <a:latin typeface="Calibri"/>
              </a:rPr>
              <a:t>Key ,</a:t>
            </a:r>
            <a:r>
              <a:rPr kumimoji="0" lang="en-US" sz="1800" b="0" i="0" u="none" strike="noStrike" kern="1200" cap="none" spc="0" normalizeH="0" baseline="0" noProof="0" dirty="0" smtClean="0">
                <a:ln>
                  <a:noFill/>
                </a:ln>
                <a:solidFill>
                  <a:schemeClr val="bg1"/>
                </a:solidFill>
                <a:effectLst/>
                <a:uLnTx/>
                <a:uFillTx/>
                <a:latin typeface="Calibri"/>
              </a:rPr>
              <a:t>Use </a:t>
            </a:r>
            <a:r>
              <a:rPr kumimoji="0" lang="en-US" sz="1800" b="0" i="0" u="none" strike="noStrike" kern="1200" cap="none" spc="0" normalizeH="0" baseline="0" noProof="0" dirty="0">
                <a:ln>
                  <a:noFill/>
                </a:ln>
                <a:solidFill>
                  <a:schemeClr val="bg1"/>
                </a:solidFill>
                <a:effectLst/>
                <a:uLnTx/>
                <a:uFillTx/>
                <a:latin typeface="Calibri"/>
              </a:rPr>
              <a:t>Having Clause even with Group By</a:t>
            </a:r>
          </a:p>
        </p:txBody>
      </p:sp>
      <p:sp>
        <p:nvSpPr>
          <p:cNvPr id="12" name="TextBox 11">
            <a:extLst>
              <a:ext uri="{FF2B5EF4-FFF2-40B4-BE49-F238E27FC236}">
                <a16:creationId xmlns="" xmlns:a16="http://schemas.microsoft.com/office/drawing/2014/main" id="{A102E7C8-82FD-4249-8265-7989794A192C}"/>
              </a:ext>
            </a:extLst>
          </p:cNvPr>
          <p:cNvSpPr txBox="1"/>
          <p:nvPr/>
        </p:nvSpPr>
        <p:spPr>
          <a:xfrm>
            <a:off x="457812" y="2420888"/>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Number of Data Transfers (hits)</a:t>
            </a:r>
          </a:p>
        </p:txBody>
      </p:sp>
      <p:sp>
        <p:nvSpPr>
          <p:cNvPr id="13" name="Arrow: Up 9">
            <a:extLst>
              <a:ext uri="{FF2B5EF4-FFF2-40B4-BE49-F238E27FC236}">
                <a16:creationId xmlns="" xmlns:a16="http://schemas.microsoft.com/office/drawing/2014/main" id="{6D35491D-B3A0-4643-A8EC-D8CE58E85FC3}"/>
              </a:ext>
            </a:extLst>
          </p:cNvPr>
          <p:cNvSpPr/>
          <p:nvPr/>
        </p:nvSpPr>
        <p:spPr>
          <a:xfrm>
            <a:off x="336494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4" name="Arrow: Up 10">
            <a:extLst>
              <a:ext uri="{FF2B5EF4-FFF2-40B4-BE49-F238E27FC236}">
                <a16:creationId xmlns="" xmlns:a16="http://schemas.microsoft.com/office/drawing/2014/main" id="{8BF6A51A-0856-4F9F-88E5-72FBA7A76BCE}"/>
              </a:ext>
            </a:extLst>
          </p:cNvPr>
          <p:cNvSpPr/>
          <p:nvPr/>
        </p:nvSpPr>
        <p:spPr>
          <a:xfrm>
            <a:off x="3691084"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5" name="Arrow: Up 11">
            <a:extLst>
              <a:ext uri="{FF2B5EF4-FFF2-40B4-BE49-F238E27FC236}">
                <a16:creationId xmlns="" xmlns:a16="http://schemas.microsoft.com/office/drawing/2014/main" id="{D3C5C4CA-1868-4DC3-92F4-C4AD1085366C}"/>
              </a:ext>
            </a:extLst>
          </p:cNvPr>
          <p:cNvSpPr/>
          <p:nvPr/>
        </p:nvSpPr>
        <p:spPr>
          <a:xfrm>
            <a:off x="3959308" y="2541016"/>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6" name="Arrow: Up 12">
            <a:extLst>
              <a:ext uri="{FF2B5EF4-FFF2-40B4-BE49-F238E27FC236}">
                <a16:creationId xmlns="" xmlns:a16="http://schemas.microsoft.com/office/drawing/2014/main" id="{D3D376AB-3840-4FAA-B2D2-F802EEA13442}"/>
              </a:ext>
            </a:extLst>
          </p:cNvPr>
          <p:cNvSpPr/>
          <p:nvPr/>
        </p:nvSpPr>
        <p:spPr>
          <a:xfrm>
            <a:off x="430678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7" name="Arrow: Up 13">
            <a:extLst>
              <a:ext uri="{FF2B5EF4-FFF2-40B4-BE49-F238E27FC236}">
                <a16:creationId xmlns="" xmlns:a16="http://schemas.microsoft.com/office/drawing/2014/main" id="{F49C3FB4-EF0A-41B8-894D-AFA23E07403A}"/>
              </a:ext>
            </a:extLst>
          </p:cNvPr>
          <p:cNvSpPr/>
          <p:nvPr/>
        </p:nvSpPr>
        <p:spPr>
          <a:xfrm>
            <a:off x="5086300" y="2538865"/>
            <a:ext cx="347472" cy="823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18" name="TextBox 17">
            <a:extLst>
              <a:ext uri="{FF2B5EF4-FFF2-40B4-BE49-F238E27FC236}">
                <a16:creationId xmlns="" xmlns:a16="http://schemas.microsoft.com/office/drawing/2014/main" id="{2AD9336F-960B-43A0-A1F5-6A93689FAE12}"/>
              </a:ext>
            </a:extLst>
          </p:cNvPr>
          <p:cNvSpPr txBox="1"/>
          <p:nvPr/>
        </p:nvSpPr>
        <p:spPr>
          <a:xfrm>
            <a:off x="6096000" y="2350688"/>
            <a:ext cx="5406598"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Nested Selects , </a:t>
            </a:r>
            <a:r>
              <a:rPr lang="en-US" sz="1800" dirty="0">
                <a:solidFill>
                  <a:schemeClr val="bg1"/>
                </a:solidFill>
                <a:latin typeface="Calibri"/>
              </a:rPr>
              <a:t>Loop at itab – SELECT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Use Joins, Subqueries and FOR ALL ENTRIES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Array Operations </a:t>
            </a:r>
            <a:endParaRPr lang="en-US" sz="1800" dirty="0" smtClean="0">
              <a:solidFill>
                <a:schemeClr val="bg1"/>
              </a:solidFill>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libri"/>
              </a:rPr>
              <a:t> </a:t>
            </a:r>
            <a:r>
              <a:rPr lang="en-US" sz="1800" dirty="0">
                <a:solidFill>
                  <a:schemeClr val="bg1"/>
                </a:solidFill>
                <a:latin typeface="Calibri"/>
              </a:rPr>
              <a:t>INSERT INTO tab FROM TABLE itab.</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19" name="TextBox 18">
            <a:extLst>
              <a:ext uri="{FF2B5EF4-FFF2-40B4-BE49-F238E27FC236}">
                <a16:creationId xmlns="" xmlns:a16="http://schemas.microsoft.com/office/drawing/2014/main" id="{C8EFF33E-781D-408E-A8BB-284A51208A6F}"/>
              </a:ext>
            </a:extLst>
          </p:cNvPr>
          <p:cNvSpPr txBox="1"/>
          <p:nvPr/>
        </p:nvSpPr>
        <p:spPr>
          <a:xfrm>
            <a:off x="457812" y="3538775"/>
            <a:ext cx="2714792"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Minimize Amount of Data Transfer</a:t>
            </a:r>
          </a:p>
        </p:txBody>
      </p:sp>
      <p:sp>
        <p:nvSpPr>
          <p:cNvPr id="20" name="Arrow: Up 16">
            <a:extLst>
              <a:ext uri="{FF2B5EF4-FFF2-40B4-BE49-F238E27FC236}">
                <a16:creationId xmlns="" xmlns:a16="http://schemas.microsoft.com/office/drawing/2014/main" id="{FDC4EAA3-E11C-4D4A-9F7D-3ECECE89333E}"/>
              </a:ext>
            </a:extLst>
          </p:cNvPr>
          <p:cNvSpPr/>
          <p:nvPr/>
        </p:nvSpPr>
        <p:spPr>
          <a:xfrm>
            <a:off x="3358108" y="3593888"/>
            <a:ext cx="1533378"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1" name="Arrow: Up 17">
            <a:extLst>
              <a:ext uri="{FF2B5EF4-FFF2-40B4-BE49-F238E27FC236}">
                <a16:creationId xmlns="" xmlns:a16="http://schemas.microsoft.com/office/drawing/2014/main" id="{12FC5606-DA2F-420A-BA7A-0BCDD056F634}"/>
              </a:ext>
            </a:extLst>
          </p:cNvPr>
          <p:cNvSpPr/>
          <p:nvPr/>
        </p:nvSpPr>
        <p:spPr>
          <a:xfrm>
            <a:off x="4996618" y="3593888"/>
            <a:ext cx="437154" cy="923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2" name="TextBox 21">
            <a:extLst>
              <a:ext uri="{FF2B5EF4-FFF2-40B4-BE49-F238E27FC236}">
                <a16:creationId xmlns="" xmlns:a16="http://schemas.microsoft.com/office/drawing/2014/main" id="{CDD97EB6-F696-4ED9-BB80-5709B853D396}"/>
              </a:ext>
            </a:extLst>
          </p:cNvPr>
          <p:cNvSpPr txBox="1"/>
          <p:nvPr/>
        </p:nvSpPr>
        <p:spPr>
          <a:xfrm>
            <a:off x="6096000" y="3589301"/>
            <a:ext cx="540659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Avoid using SELECT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Use Aggregation functions and case Expression</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23" name="TextBox 22">
            <a:extLst>
              <a:ext uri="{FF2B5EF4-FFF2-40B4-BE49-F238E27FC236}">
                <a16:creationId xmlns="" xmlns:a16="http://schemas.microsoft.com/office/drawing/2014/main" id="{FAE3BFE6-14B3-4B67-8130-AC8BEBEE8DBD}"/>
              </a:ext>
            </a:extLst>
          </p:cNvPr>
          <p:cNvSpPr txBox="1"/>
          <p:nvPr/>
        </p:nvSpPr>
        <p:spPr>
          <a:xfrm>
            <a:off x="456635" y="4712285"/>
            <a:ext cx="2542597"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Create Search overhead on DB</a:t>
            </a:r>
          </a:p>
        </p:txBody>
      </p:sp>
      <p:sp>
        <p:nvSpPr>
          <p:cNvPr id="24" name="Rectangle 23">
            <a:extLst>
              <a:ext uri="{FF2B5EF4-FFF2-40B4-BE49-F238E27FC236}">
                <a16:creationId xmlns="" xmlns:a16="http://schemas.microsoft.com/office/drawing/2014/main" id="{B20D7685-6BA8-48B7-A546-02D158A09210}"/>
              </a:ext>
            </a:extLst>
          </p:cNvPr>
          <p:cNvSpPr/>
          <p:nvPr/>
        </p:nvSpPr>
        <p:spPr>
          <a:xfrm>
            <a:off x="3514110" y="4857777"/>
            <a:ext cx="187452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5" name="Oval 24">
            <a:extLst>
              <a:ext uri="{FF2B5EF4-FFF2-40B4-BE49-F238E27FC236}">
                <a16:creationId xmlns="" xmlns:a16="http://schemas.microsoft.com/office/drawing/2014/main" id="{47987D0E-216B-4130-9A5F-1091D19A066C}"/>
              </a:ext>
            </a:extLst>
          </p:cNvPr>
          <p:cNvSpPr/>
          <p:nvPr/>
        </p:nvSpPr>
        <p:spPr>
          <a:xfrm>
            <a:off x="3917148" y="5056520"/>
            <a:ext cx="1024128" cy="2424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dirty="0">
              <a:solidFill>
                <a:schemeClr val="bg1"/>
              </a:solidFill>
            </a:endParaRPr>
          </a:p>
        </p:txBody>
      </p:sp>
      <p:sp>
        <p:nvSpPr>
          <p:cNvPr id="26" name="TextBox 25">
            <a:extLst>
              <a:ext uri="{FF2B5EF4-FFF2-40B4-BE49-F238E27FC236}">
                <a16:creationId xmlns="" xmlns:a16="http://schemas.microsoft.com/office/drawing/2014/main" id="{EA95E510-CCBA-4E37-87A9-CD5326355100}"/>
              </a:ext>
            </a:extLst>
          </p:cNvPr>
          <p:cNvSpPr txBox="1"/>
          <p:nvPr/>
        </p:nvSpPr>
        <p:spPr>
          <a:xfrm>
            <a:off x="6094412" y="4689799"/>
            <a:ext cx="4752528"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bg1"/>
                </a:solidFill>
                <a:effectLst/>
                <a:uLnTx/>
                <a:uFillTx/>
                <a:latin typeface="Calibri"/>
                <a:ea typeface="+mn-ea"/>
                <a:cs typeface="+mn-cs"/>
              </a:rPr>
              <a:t>Use Full </a:t>
            </a:r>
            <a:r>
              <a:rPr kumimoji="0" lang="en-US" sz="1800" b="0" i="0" u="none" strike="noStrike" kern="1200" cap="none" spc="0" normalizeH="0" baseline="0" noProof="0" dirty="0">
                <a:ln>
                  <a:noFill/>
                </a:ln>
                <a:solidFill>
                  <a:schemeClr val="bg1"/>
                </a:solidFill>
                <a:effectLst/>
                <a:uLnTx/>
                <a:uFillTx/>
                <a:latin typeface="Calibri"/>
                <a:ea typeface="+mn-ea"/>
                <a:cs typeface="+mn-cs"/>
              </a:rPr>
              <a:t>Text Search</a:t>
            </a:r>
          </a:p>
        </p:txBody>
      </p:sp>
      <p:sp>
        <p:nvSpPr>
          <p:cNvPr id="27" name="TextBox 26">
            <a:extLst>
              <a:ext uri="{FF2B5EF4-FFF2-40B4-BE49-F238E27FC236}">
                <a16:creationId xmlns="" xmlns:a16="http://schemas.microsoft.com/office/drawing/2014/main" id="{80B49F93-75B6-4FE7-8EAC-F28FFA6AD0D5}"/>
              </a:ext>
            </a:extLst>
          </p:cNvPr>
          <p:cNvSpPr txBox="1"/>
          <p:nvPr/>
        </p:nvSpPr>
        <p:spPr>
          <a:xfrm>
            <a:off x="468833" y="5548839"/>
            <a:ext cx="2828310"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Don’t run jobs which are long running and creating deadlocks for DB</a:t>
            </a:r>
          </a:p>
        </p:txBody>
      </p:sp>
      <p:sp>
        <p:nvSpPr>
          <p:cNvPr id="28" name="Isosceles Triangle 27">
            <a:extLst>
              <a:ext uri="{FF2B5EF4-FFF2-40B4-BE49-F238E27FC236}">
                <a16:creationId xmlns="" xmlns:a16="http://schemas.microsoft.com/office/drawing/2014/main" id="{11DBAE7C-D606-4BA4-AB67-B0608827C0B8}"/>
              </a:ext>
            </a:extLst>
          </p:cNvPr>
          <p:cNvSpPr/>
          <p:nvPr/>
        </p:nvSpPr>
        <p:spPr>
          <a:xfrm>
            <a:off x="3755136" y="5788152"/>
            <a:ext cx="789432" cy="576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29" name="Oval 28">
            <a:extLst>
              <a:ext uri="{FF2B5EF4-FFF2-40B4-BE49-F238E27FC236}">
                <a16:creationId xmlns="" xmlns:a16="http://schemas.microsoft.com/office/drawing/2014/main" id="{B3E49CDC-CE35-4D6C-BF86-89465B09D759}"/>
              </a:ext>
            </a:extLst>
          </p:cNvPr>
          <p:cNvSpPr/>
          <p:nvPr/>
        </p:nvSpPr>
        <p:spPr>
          <a:xfrm>
            <a:off x="4105656" y="5805059"/>
            <a:ext cx="530352" cy="441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800">
              <a:solidFill>
                <a:schemeClr val="bg1"/>
              </a:solidFill>
            </a:endParaRPr>
          </a:p>
        </p:txBody>
      </p:sp>
      <p:sp>
        <p:nvSpPr>
          <p:cNvPr id="30" name="Rectangle 29">
            <a:extLst>
              <a:ext uri="{FF2B5EF4-FFF2-40B4-BE49-F238E27FC236}">
                <a16:creationId xmlns="" xmlns:a16="http://schemas.microsoft.com/office/drawing/2014/main" id="{88A96C31-B62F-4083-8981-0572DA30F46D}"/>
              </a:ext>
            </a:extLst>
          </p:cNvPr>
          <p:cNvSpPr/>
          <p:nvPr/>
        </p:nvSpPr>
        <p:spPr>
          <a:xfrm>
            <a:off x="6092825" y="5504108"/>
            <a:ext cx="6096000" cy="1200329"/>
          </a:xfrm>
          <a:prstGeom prst="rect">
            <a:avLst/>
          </a:prstGeom>
        </p:spPr>
        <p:txBody>
          <a:bodyPr>
            <a:spAutoFit/>
          </a:bodyPr>
          <a:lstStyle/>
          <a:p>
            <a:pPr algn="just"/>
            <a:r>
              <a:rPr lang="en-US" sz="1800" dirty="0">
                <a:solidFill>
                  <a:schemeClr val="bg1"/>
                </a:solidFill>
                <a:hlinkClick r:id="rId3"/>
              </a:rPr>
              <a:t>https://blogs.sap.com/2014/06/27/unleash-the-power-of-sap-hana-from-your-abap-custom-code-accelerate-your-custom-reports-like-never-before-detect-and-prioritize-your-custom-code/</a:t>
            </a:r>
            <a:endParaRPr lang="en-US" sz="1800" dirty="0">
              <a:solidFill>
                <a:schemeClr val="bg1"/>
              </a:solidFill>
            </a:endParaRPr>
          </a:p>
        </p:txBody>
      </p:sp>
      <p:sp>
        <p:nvSpPr>
          <p:cNvPr id="3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Question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05780" y="934720"/>
            <a:ext cx="11173604" cy="5355312"/>
          </a:xfrm>
          <a:prstGeom prst="rect">
            <a:avLst/>
          </a:prstGeom>
          <a:noFill/>
        </p:spPr>
        <p:txBody>
          <a:bodyPr wrap="square" rtlCol="0">
            <a:spAutoFit/>
          </a:bodyPr>
          <a:lstStyle/>
          <a:p>
            <a:pPr lvl="0" algn="just" defTabSz="914400">
              <a:defRPr/>
            </a:pPr>
            <a:r>
              <a:rPr lang="en-US" sz="1800" dirty="0">
                <a:solidFill>
                  <a:schemeClr val="bg1"/>
                </a:solidFill>
              </a:rPr>
              <a:t>Imagine, </a:t>
            </a:r>
            <a:r>
              <a:rPr lang="en-US" sz="1800" dirty="0" smtClean="0">
                <a:solidFill>
                  <a:schemeClr val="bg1"/>
                </a:solidFill>
              </a:rPr>
              <a:t>Your </a:t>
            </a:r>
            <a:r>
              <a:rPr lang="en-US" sz="1800" dirty="0">
                <a:solidFill>
                  <a:schemeClr val="bg1"/>
                </a:solidFill>
              </a:rPr>
              <a:t>company adapted all custom code and now they are on SAP S/4HANA. Your manager asks that “Can you improve performance now leveraging HANA as you are an ABAP on HANA Expert”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Which is that code I need to improve as in a typical SAP system we have 20-50k objects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We need to find most relevant objects in the system which requires improvement</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The objects which are used the most by business</a:t>
            </a: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Which is the system which gives me correct picture of the most used object D,Q,P?</a:t>
            </a:r>
          </a:p>
          <a:p>
            <a:pPr marL="285750" lvl="0" indent="-285750" algn="just" defTabSz="914400">
              <a:buFont typeface="Wingdings" panose="05000000000000000000" pitchFamily="2" charset="2"/>
              <a:buChar char="à"/>
              <a:defRPr/>
            </a:pPr>
            <a:r>
              <a:rPr lang="en-US" sz="1800" dirty="0">
                <a:solidFill>
                  <a:schemeClr val="bg1"/>
                </a:solidFill>
                <a:sym typeface="Wingdings" panose="05000000000000000000" pitchFamily="2" charset="2"/>
              </a:rPr>
              <a:t>Production</a:t>
            </a: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endParaRPr lang="en-US" sz="1800" dirty="0" smtClean="0">
              <a:solidFill>
                <a:schemeClr val="bg1"/>
              </a:solidFill>
              <a:sym typeface="Wingdings" panose="05000000000000000000" pitchFamily="2" charset="2"/>
            </a:endParaRPr>
          </a:p>
          <a:p>
            <a:pPr lvl="0" algn="just" defTabSz="914400">
              <a:defRPr/>
            </a:pPr>
            <a:endParaRPr lang="en-US" sz="1800" dirty="0">
              <a:solidFill>
                <a:schemeClr val="bg1"/>
              </a:solidFill>
              <a:sym typeface="Wingdings" panose="05000000000000000000" pitchFamily="2" charset="2"/>
            </a:endParaRPr>
          </a:p>
          <a:p>
            <a:pPr lvl="0" algn="just" defTabSz="914400">
              <a:defRPr/>
            </a:pPr>
            <a:r>
              <a:rPr lang="en-US" sz="1800" dirty="0">
                <a:solidFill>
                  <a:schemeClr val="bg1"/>
                </a:solidFill>
                <a:sym typeface="Wingdings" panose="05000000000000000000" pitchFamily="2" charset="2"/>
              </a:rPr>
              <a:t>A production system consist of 6k concurrent users, 50k ABAP statements every day, 130 k SQL Requests, 140B Records. If use some kind of tracing tool, will my basis allow it? Will it by chance cause any performance problems? What options do I have to find the MOST used Code in the PRODUCTION system?</a:t>
            </a:r>
          </a:p>
          <a:p>
            <a:pPr lvl="0" algn="just" defTabSz="914400">
              <a:defRPr/>
            </a:pPr>
            <a:r>
              <a:rPr lang="en-US" sz="1800" dirty="0">
                <a:solidFill>
                  <a:schemeClr val="bg1"/>
                </a:solidFill>
                <a:sym typeface="Wingdings" panose="05000000000000000000" pitchFamily="2" charset="2"/>
              </a:rPr>
              <a:t>ST05 &amp; SAT – Cause an overhead on the system, it’s a developer tool, it will slow down execution.</a:t>
            </a:r>
          </a:p>
          <a:p>
            <a:pPr lvl="0" algn="just" defTabSz="914400">
              <a:defRPr/>
            </a:pPr>
            <a:r>
              <a:rPr lang="en-US" sz="1800" dirty="0">
                <a:solidFill>
                  <a:schemeClr val="bg1"/>
                </a:solidFill>
                <a:sym typeface="Wingdings" panose="05000000000000000000" pitchFamily="2" charset="2"/>
              </a:rPr>
              <a:t>STAD &amp; ST03 – System level tools used by BASIS to aggregate performance (High-level), There is no drill down possible.</a:t>
            </a:r>
          </a:p>
          <a:p>
            <a:pPr lvl="0" algn="just" defTabSz="914400">
              <a:defRPr/>
            </a:pPr>
            <a:r>
              <a:rPr lang="en-US" sz="1800" dirty="0">
                <a:solidFill>
                  <a:schemeClr val="bg1"/>
                </a:solidFill>
                <a:sym typeface="Wingdings" panose="05000000000000000000" pitchFamily="2" charset="2"/>
              </a:rPr>
              <a:t>ST04 – SQL Trace gives us comprehensive data but cannot tell the entry point and also captures huge no of calls.</a:t>
            </a:r>
          </a:p>
        </p:txBody>
      </p:sp>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3d Rendered White Questionmark Symbol Stock Footage Video (100%  Royalty-free) 34370329 | Shutte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33908" r="34149"/>
          <a:stretch/>
        </p:blipFill>
        <p:spPr bwMode="auto">
          <a:xfrm>
            <a:off x="9476908" y="1327489"/>
            <a:ext cx="1803960" cy="31816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SQLM ( SQL Monitor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C3D67074-ABBF-4F1F-8F04-07B7C002C1DF}"/>
              </a:ext>
            </a:extLst>
          </p:cNvPr>
          <p:cNvSpPr txBox="1"/>
          <p:nvPr/>
        </p:nvSpPr>
        <p:spPr>
          <a:xfrm>
            <a:off x="405780" y="934720"/>
            <a:ext cx="1117360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This is a tool developed by SAP and available since NW 7.4 in all systems to monitor SQL statement performance in terms of DB Time, avg. time taken per request, DB Records, Iterations, over all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Calibri"/>
              </a:rPr>
              <a:t>This is the recommended tool to be used in ABAP On HANA systems (production) w/o affecting performance.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Most expensive request entry point (Transaction, BG Job, Program, Report) In terms </a:t>
            </a:r>
            <a:r>
              <a:rPr lang="en-US" sz="1800" dirty="0">
                <a:solidFill>
                  <a:schemeClr val="bg1"/>
                </a:solidFill>
                <a:latin typeface="Calibri"/>
              </a:rPr>
              <a:t>of DB Time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chemeClr val="bg1"/>
                </a:solidFill>
                <a:effectLst/>
                <a:uLnTx/>
                <a:uFillTx/>
                <a:latin typeface="Calibri"/>
              </a:rPr>
              <a:t>In these entry points itself, which SQL Query Dominates the SQL Profile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solidFill>
                  <a:schemeClr val="bg1"/>
                </a:solidFill>
                <a:latin typeface="Calibri"/>
              </a:rPr>
              <a:t>Most Expensive or Used Query in Whole System</a:t>
            </a:r>
            <a:endParaRPr kumimoji="0" lang="en-US" sz="1800" b="0" i="0" u="none" strike="noStrike" kern="1200" cap="none" spc="0" normalizeH="0" baseline="0" noProof="0" dirty="0">
              <a:ln>
                <a:noFill/>
              </a:ln>
              <a:solidFill>
                <a:schemeClr val="bg1"/>
              </a:solidFill>
              <a:effectLst/>
              <a:uLnTx/>
              <a:uFillTx/>
              <a:latin typeface="Calibri"/>
            </a:endParaRPr>
          </a:p>
        </p:txBody>
      </p:sp>
      <p:pic>
        <p:nvPicPr>
          <p:cNvPr id="7" name="Picture 4"/>
          <p:cNvPicPr>
            <a:picLocks noChangeAspect="1" noChangeArrowheads="1"/>
          </p:cNvPicPr>
          <p:nvPr/>
        </p:nvPicPr>
        <p:blipFill rotWithShape="1">
          <a:blip r:embed="rId3"/>
          <a:srcRect b="25238"/>
          <a:stretch/>
        </p:blipFill>
        <p:spPr bwMode="gray">
          <a:xfrm>
            <a:off x="1345972" y="2859605"/>
            <a:ext cx="7992483" cy="3547613"/>
          </a:xfrm>
          <a:prstGeom prst="rect">
            <a:avLst/>
          </a:prstGeom>
          <a:ln>
            <a:noFill/>
          </a:ln>
          <a:effec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1125649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SQL_M Architecture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8"/>
          <p:cNvSpPr txBox="1">
            <a:spLocks/>
          </p:cNvSpPr>
          <p:nvPr/>
        </p:nvSpPr>
        <p:spPr bwMode="gray">
          <a:xfrm>
            <a:off x="457857" y="1027691"/>
            <a:ext cx="11325777" cy="135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79388" indent="-179388"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defTabSz="914217" eaLnBrk="1" hangingPunct="1">
              <a:spcBef>
                <a:spcPts val="1625"/>
              </a:spcBef>
              <a:buClr>
                <a:srgbClr val="F0AB00"/>
              </a:buClr>
              <a:buSzPct val="80000"/>
              <a:defRPr/>
            </a:pPr>
            <a:r>
              <a:rPr lang="en-US" sz="2000" kern="0" dirty="0">
                <a:solidFill>
                  <a:schemeClr val="bg1"/>
                </a:solidFill>
                <a:latin typeface="+mn-lt"/>
              </a:rPr>
              <a:t>When SQL Monitor is switched on</a:t>
            </a:r>
            <a:endParaRPr lang="en-US" sz="2000" b="0" kern="0" dirty="0">
              <a:solidFill>
                <a:schemeClr val="bg1"/>
              </a:solidFill>
              <a:latin typeface="+mn-lt"/>
            </a:endParaRP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ABAP kernel logs information about DB accesses asynchronously via runtime monitor.</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Monitoring data is moved periodically via a batch job to specific database tables.</a:t>
            </a:r>
          </a:p>
          <a:p>
            <a:pPr marL="179352" lvl="2" indent="-179352" defTabSz="914217" eaLnBrk="1" hangingPunct="1">
              <a:spcBef>
                <a:spcPts val="400"/>
              </a:spcBef>
              <a:buClr>
                <a:srgbClr val="F0AB00"/>
              </a:buClr>
              <a:buSzPct val="100000"/>
              <a:buFont typeface="Wingdings" pitchFamily="2" charset="2"/>
              <a:buChar char=""/>
              <a:defRPr/>
            </a:pPr>
            <a:r>
              <a:rPr lang="en-US" sz="1800" b="0" kern="0" dirty="0">
                <a:solidFill>
                  <a:schemeClr val="bg1"/>
                </a:solidFill>
                <a:latin typeface="+mn-lt"/>
              </a:rPr>
              <a:t>SQL Monitor transaction reads data from these database tables.</a:t>
            </a:r>
          </a:p>
        </p:txBody>
      </p:sp>
      <p:grpSp>
        <p:nvGrpSpPr>
          <p:cNvPr id="7" name="Group 20"/>
          <p:cNvGrpSpPr>
            <a:grpSpLocks noChangeAspect="1"/>
          </p:cNvGrpSpPr>
          <p:nvPr/>
        </p:nvGrpSpPr>
        <p:grpSpPr bwMode="auto">
          <a:xfrm>
            <a:off x="1883038" y="2924944"/>
            <a:ext cx="8429099" cy="3054675"/>
            <a:chOff x="1984917" y="3429591"/>
            <a:chExt cx="5575609" cy="2910532"/>
          </a:xfrm>
        </p:grpSpPr>
        <p:sp>
          <p:nvSpPr>
            <p:cNvPr id="8" name="AutoShape 7"/>
            <p:cNvSpPr>
              <a:spLocks noChangeArrowheads="1"/>
            </p:cNvSpPr>
            <p:nvPr/>
          </p:nvSpPr>
          <p:spPr bwMode="gray">
            <a:xfrm>
              <a:off x="2062080" y="3429591"/>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9" name="Flowchart: Magnetic Disk 8"/>
            <p:cNvSpPr/>
            <p:nvPr/>
          </p:nvSpPr>
          <p:spPr bwMode="gray">
            <a:xfrm>
              <a:off x="6033792" y="5581130"/>
              <a:ext cx="1526734" cy="758993"/>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SQLM</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0" name="Right Arrow 9"/>
            <p:cNvSpPr/>
            <p:nvPr/>
          </p:nvSpPr>
          <p:spPr bwMode="gray">
            <a:xfrm rot="5400000">
              <a:off x="6337496" y="4914779"/>
              <a:ext cx="933657" cy="399045"/>
            </a:xfrm>
            <a:prstGeom prst="rightArrow">
              <a:avLst>
                <a:gd name="adj1" fmla="val 50000"/>
                <a:gd name="adj2" fmla="val 37891"/>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AutoShape 7"/>
            <p:cNvSpPr>
              <a:spLocks noChangeArrowheads="1"/>
            </p:cNvSpPr>
            <p:nvPr/>
          </p:nvSpPr>
          <p:spPr bwMode="gray">
            <a:xfrm>
              <a:off x="6033792" y="3782094"/>
              <a:ext cx="1526734"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SQL Monitor Transaction </a:t>
              </a:r>
            </a:p>
          </p:txBody>
        </p:sp>
        <p:sp>
          <p:nvSpPr>
            <p:cNvPr id="13" name="Flowchart: Magnetic Disk 12"/>
            <p:cNvSpPr/>
            <p:nvPr/>
          </p:nvSpPr>
          <p:spPr bwMode="gray">
            <a:xfrm>
              <a:off x="1984917" y="5570015"/>
              <a:ext cx="1930188" cy="770108"/>
            </a:xfrm>
            <a:prstGeom prst="flowChartMagneticDisk">
              <a:avLst/>
            </a:prstGeom>
            <a:solidFill>
              <a:srgbClr val="000000">
                <a:lumMod val="50000"/>
                <a:lumOff val="50000"/>
              </a:srgbClr>
            </a:solidFill>
            <a:ln w="12700" algn="ctr">
              <a:solidFill>
                <a:srgbClr val="FFFFFF"/>
              </a:solidFill>
              <a:miter lim="800000"/>
              <a:headEnd/>
              <a:tailEnd/>
            </a:ln>
            <a:effectLst/>
          </p:spPr>
          <p:txBody>
            <a:bodyPr lIns="107138" tIns="53988" rIns="107138" bIns="89979"/>
            <a:lstStyle/>
            <a:p>
              <a:pPr algn="ctr">
                <a:lnSpc>
                  <a:spcPct val="90000"/>
                </a:lnSpc>
                <a:buClr>
                  <a:srgbClr val="F0AB00"/>
                </a:buClr>
                <a:buSzPct val="80000"/>
                <a:defRPr/>
              </a:pPr>
              <a:endParaRPr lang="en-US" sz="1400" kern="0" dirty="0">
                <a:solidFill>
                  <a:schemeClr val="bg1"/>
                </a:solidFill>
                <a:ea typeface="Arial Unicode MS" pitchFamily="34" charset="-128"/>
                <a:cs typeface="Arial Unicode MS" pitchFamily="34" charset="-128"/>
              </a:endParaRPr>
            </a:p>
          </p:txBody>
        </p:sp>
        <p:sp>
          <p:nvSpPr>
            <p:cNvPr id="14" name="TextBox 13"/>
            <p:cNvSpPr txBox="1"/>
            <p:nvPr/>
          </p:nvSpPr>
          <p:spPr bwMode="gray">
            <a:xfrm>
              <a:off x="2638270" y="5852652"/>
              <a:ext cx="623481" cy="422285"/>
            </a:xfrm>
            <a:prstGeom prst="rect">
              <a:avLst/>
            </a:prstGeom>
            <a:noFill/>
            <a:effectLst/>
          </p:spPr>
          <p:txBody>
            <a:bodyPr wrap="none" lIns="0" tIns="0" rIns="0" bIns="0">
              <a:spAutoFit/>
            </a:bodyPr>
            <a:lstStyle/>
            <a:p>
              <a:pPr algn="ctr">
                <a:lnSpc>
                  <a:spcPct val="90000"/>
                </a:lnSpc>
                <a:buClr>
                  <a:srgbClr val="F0AB00"/>
                </a:buClr>
                <a:buSzPct val="80000"/>
                <a:defRPr/>
              </a:pPr>
              <a:r>
                <a:rPr lang="en-US" sz="1600" kern="0" dirty="0">
                  <a:solidFill>
                    <a:schemeClr val="bg1"/>
                  </a:solidFill>
                  <a:ea typeface="Arial Unicode MS" pitchFamily="34" charset="-128"/>
                  <a:cs typeface="Arial Unicode MS" pitchFamily="34" charset="-128"/>
                </a:rPr>
                <a:t>Application</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Tables</a:t>
              </a:r>
            </a:p>
          </p:txBody>
        </p:sp>
        <p:sp>
          <p:nvSpPr>
            <p:cNvPr id="15" name="AutoShape 7"/>
            <p:cNvSpPr>
              <a:spLocks noChangeArrowheads="1"/>
            </p:cNvSpPr>
            <p:nvPr/>
          </p:nvSpPr>
          <p:spPr bwMode="gray">
            <a:xfrm>
              <a:off x="1984917" y="3537565"/>
              <a:ext cx="1930188" cy="792338"/>
            </a:xfrm>
            <a:prstGeom prst="roundRect">
              <a:avLst>
                <a:gd name="adj" fmla="val 0"/>
              </a:avLst>
            </a:prstGeom>
            <a:solidFill>
              <a:srgbClr val="F0AB00"/>
            </a:solidFill>
            <a:ln w="9525">
              <a:solidFill>
                <a:srgbClr val="FFFFFF"/>
              </a:solidFill>
              <a:round/>
              <a:headEnd/>
              <a:tailEnd/>
            </a:ln>
            <a:effectLst/>
          </p:spPr>
          <p:txBody>
            <a:bodyPr lIns="0" tIns="0" rIns="0" bIns="0" anchor="ctr"/>
            <a:lstStyle/>
            <a:p>
              <a:pPr algn="ctr">
                <a:spcBef>
                  <a:spcPts val="600"/>
                </a:spcBef>
                <a:buClr>
                  <a:srgbClr val="F0AB00"/>
                </a:buClr>
                <a:buSzPct val="80000"/>
                <a:defRPr/>
              </a:pPr>
              <a:r>
                <a:rPr lang="en-US" sz="1600" kern="0" dirty="0">
                  <a:solidFill>
                    <a:schemeClr val="bg1"/>
                  </a:solidFill>
                  <a:ea typeface="Arial Unicode MS" pitchFamily="34" charset="-128"/>
                  <a:cs typeface="Arial Unicode MS" pitchFamily="34" charset="-128"/>
                </a:rPr>
                <a:t>Work Process</a:t>
              </a:r>
            </a:p>
          </p:txBody>
        </p:sp>
        <p:sp>
          <p:nvSpPr>
            <p:cNvPr id="16" name="Right Arrow 15"/>
            <p:cNvSpPr/>
            <p:nvPr/>
          </p:nvSpPr>
          <p:spPr bwMode="gray">
            <a:xfrm rot="5400000">
              <a:off x="2733026" y="4374909"/>
              <a:ext cx="43507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7" name="AutoShape 7"/>
            <p:cNvSpPr>
              <a:spLocks noChangeArrowheads="1"/>
            </p:cNvSpPr>
            <p:nvPr/>
          </p:nvSpPr>
          <p:spPr bwMode="gray">
            <a:xfrm>
              <a:off x="1984917" y="4791967"/>
              <a:ext cx="1930188" cy="260408"/>
            </a:xfrm>
            <a:prstGeom prst="roundRect">
              <a:avLst>
                <a:gd name="adj" fmla="val 0"/>
              </a:avLst>
            </a:prstGeom>
            <a:solidFill>
              <a:srgbClr val="CCCCCC"/>
            </a:solidFill>
            <a:ln w="6350" algn="ctr">
              <a:solidFill>
                <a:srgbClr val="FFFFFF"/>
              </a:solid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Database Interface</a:t>
              </a:r>
            </a:p>
          </p:txBody>
        </p:sp>
        <p:sp>
          <p:nvSpPr>
            <p:cNvPr id="18" name="Right Arrow 17"/>
            <p:cNvSpPr/>
            <p:nvPr/>
          </p:nvSpPr>
          <p:spPr bwMode="gray">
            <a:xfrm rot="5400000">
              <a:off x="2717942" y="5148987"/>
              <a:ext cx="465241" cy="399045"/>
            </a:xfrm>
            <a:prstGeom prst="rightArrow">
              <a:avLst/>
            </a:prstGeom>
            <a:solidFill>
              <a:srgbClr val="666666"/>
            </a:solidFill>
            <a:ln w="10000" cap="flat" cmpd="sng" algn="ctr">
              <a:noFill/>
              <a:prstDash val="solid"/>
              <a:headEnd/>
              <a:tailEnd/>
            </a:ln>
            <a:effectLst/>
          </p:spPr>
          <p:txBody>
            <a:bodyPr lIns="107138" tIns="85710" rIns="107138" bIns="85710"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9" name="TextBox 18"/>
            <p:cNvSpPr txBox="1"/>
            <p:nvPr/>
          </p:nvSpPr>
          <p:spPr bwMode="gray">
            <a:xfrm>
              <a:off x="5779153" y="4918996"/>
              <a:ext cx="274628" cy="410554"/>
            </a:xfrm>
            <a:prstGeom prst="rect">
              <a:avLst/>
            </a:prstGeom>
            <a:noFill/>
          </p:spPr>
          <p:txBody>
            <a:bodyPr wrap="none" lIns="0" tIns="0" rIns="0" bIns="0">
              <a:spAutoFit/>
            </a:bodyPr>
            <a:lstStyle/>
            <a:p>
              <a:pP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Batch</a:t>
              </a:r>
              <a:br>
                <a:rPr lang="en-US" sz="1400"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Job</a:t>
              </a:r>
            </a:p>
          </p:txBody>
        </p:sp>
        <p:cxnSp>
          <p:nvCxnSpPr>
            <p:cNvPr id="20" name="Elbow Connector 32"/>
            <p:cNvCxnSpPr>
              <a:cxnSpLocks noChangeShapeType="1"/>
              <a:stCxn id="21" idx="3"/>
              <a:endCxn id="9" idx="2"/>
            </p:cNvCxnSpPr>
            <p:nvPr/>
          </p:nvCxnSpPr>
          <p:spPr bwMode="gray">
            <a:xfrm>
              <a:off x="5455759" y="4921600"/>
              <a:ext cx="577629" cy="1038847"/>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1" name="Rounded Rectangle 20"/>
            <p:cNvSpPr/>
            <p:nvPr/>
          </p:nvSpPr>
          <p:spPr bwMode="gray">
            <a:xfrm>
              <a:off x="4586427" y="4560141"/>
              <a:ext cx="869742" cy="722473"/>
            </a:xfrm>
            <a:prstGeom prst="roundRect">
              <a:avLst/>
            </a:prstGeom>
            <a:solidFill>
              <a:srgbClr val="CCCCCC">
                <a:lumMod val="75000"/>
              </a:srgbClr>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Runtime Monitor</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Data</a:t>
              </a:r>
            </a:p>
          </p:txBody>
        </p:sp>
        <p:cxnSp>
          <p:nvCxnSpPr>
            <p:cNvPr id="22" name="Elbow Connector 34"/>
            <p:cNvCxnSpPr>
              <a:cxnSpLocks noChangeShapeType="1"/>
              <a:stCxn id="17" idx="3"/>
              <a:endCxn id="21" idx="1"/>
            </p:cNvCxnSpPr>
            <p:nvPr/>
          </p:nvCxnSpPr>
          <p:spPr bwMode="gray">
            <a:xfrm>
              <a:off x="3915439" y="4921599"/>
              <a:ext cx="670969" cy="1"/>
            </a:xfrm>
            <a:prstGeom prst="bentConnector3">
              <a:avLst>
                <a:gd name="adj1" fmla="val 50000"/>
              </a:avLst>
            </a:prstGeom>
            <a:noFill/>
            <a:ln w="12700" algn="ctr">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23" name="TextBox 22"/>
            <p:cNvSpPr txBox="1"/>
            <p:nvPr/>
          </p:nvSpPr>
          <p:spPr bwMode="gray">
            <a:xfrm>
              <a:off x="4103162" y="4699872"/>
              <a:ext cx="311740" cy="205278"/>
            </a:xfrm>
            <a:prstGeom prst="rect">
              <a:avLst/>
            </a:prstGeom>
            <a:noFill/>
          </p:spPr>
          <p:txBody>
            <a:bodyPr wrap="none" lIns="0" tIns="0" rIns="0" bIns="0">
              <a:spAutoFit/>
            </a:bodyPr>
            <a:lstStyle/>
            <a:p>
              <a:pPr algn="ctr">
                <a:spcBef>
                  <a:spcPct val="50000"/>
                </a:spcBef>
                <a:buClr>
                  <a:srgbClr val="F0AB00"/>
                </a:buClr>
                <a:buSzPct val="80000"/>
                <a:defRPr/>
              </a:pPr>
              <a:r>
                <a:rPr lang="en-US" sz="1400" kern="0" dirty="0">
                  <a:solidFill>
                    <a:schemeClr val="bg1"/>
                  </a:solidFill>
                  <a:ea typeface="Arial Unicode MS" pitchFamily="34" charset="-128"/>
                  <a:cs typeface="Arial Unicode MS" pitchFamily="34" charset="-128"/>
                </a:rPr>
                <a:t>Async.</a:t>
              </a:r>
            </a:p>
          </p:txBody>
        </p:sp>
      </p:grpSp>
      <p:sp>
        <p:nvSpPr>
          <p:cNvPr id="2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a:t>
            </a:r>
            <a:r>
              <a:rPr lang="en-US" dirty="0" smtClean="0">
                <a:solidFill>
                  <a:schemeClr val="bg1"/>
                </a:solidFill>
                <a:latin typeface="Cooper Black" panose="0208090404030B020404" pitchFamily="18" charset="0"/>
              </a:rPr>
              <a:t>Performance Worklist Tuning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1050950"/>
            <a:ext cx="11238002" cy="1754326"/>
          </a:xfrm>
          <a:prstGeom prst="rect">
            <a:avLst/>
          </a:prstGeom>
        </p:spPr>
        <p:txBody>
          <a:bodyPr wrap="square">
            <a:spAutoFit/>
          </a:bodyPr>
          <a:lstStyle/>
          <a:p>
            <a:r>
              <a:rPr lang="en-US" sz="1800" dirty="0">
                <a:solidFill>
                  <a:schemeClr val="bg1"/>
                </a:solidFill>
                <a:latin typeface="Benton Sans"/>
              </a:rPr>
              <a:t>The </a:t>
            </a:r>
            <a:r>
              <a:rPr lang="en-US" sz="1800" b="1" dirty="0">
                <a:solidFill>
                  <a:schemeClr val="bg1"/>
                </a:solidFill>
                <a:latin typeface="Benton Sans"/>
              </a:rPr>
              <a:t>SQL Performance </a:t>
            </a:r>
            <a:r>
              <a:rPr lang="en-US" sz="1800" b="1" dirty="0" smtClean="0">
                <a:solidFill>
                  <a:schemeClr val="bg1"/>
                </a:solidFill>
                <a:latin typeface="Benton Sans"/>
              </a:rPr>
              <a:t>Worklist Tuning</a:t>
            </a:r>
            <a:r>
              <a:rPr lang="en-US" sz="1800" dirty="0">
                <a:solidFill>
                  <a:schemeClr val="bg1"/>
                </a:solidFill>
                <a:latin typeface="Benton Sans"/>
              </a:rPr>
              <a:t> (transaction </a:t>
            </a:r>
            <a:r>
              <a:rPr lang="en-US" sz="1800" dirty="0">
                <a:solidFill>
                  <a:schemeClr val="bg1"/>
                </a:solidFill>
                <a:latin typeface="Monaco"/>
              </a:rPr>
              <a:t>SWLT</a:t>
            </a:r>
            <a:r>
              <a:rPr lang="en-US" sz="1800" dirty="0">
                <a:solidFill>
                  <a:schemeClr val="bg1"/>
                </a:solidFill>
                <a:latin typeface="Benton Sans"/>
              </a:rPr>
              <a:t>) enables you to find ABAP SQL code that has potential for performance improvement. This tool combines information from static ABAP code scans that normally run in a test or quality system with runtime data from the </a:t>
            </a:r>
            <a:r>
              <a:rPr lang="en-US" sz="1800" b="1" dirty="0">
                <a:solidFill>
                  <a:schemeClr val="bg1"/>
                </a:solidFill>
                <a:latin typeface="Benton Sans"/>
              </a:rPr>
              <a:t>SQL Monitor</a:t>
            </a:r>
            <a:r>
              <a:rPr lang="en-US" sz="1800" dirty="0">
                <a:solidFill>
                  <a:schemeClr val="bg1"/>
                </a:solidFill>
                <a:latin typeface="Benton Sans"/>
              </a:rPr>
              <a:t> that typically originates from the productive system. Based on data records collected by the </a:t>
            </a:r>
            <a:r>
              <a:rPr lang="en-US" sz="1800" b="1" dirty="0">
                <a:solidFill>
                  <a:schemeClr val="bg1"/>
                </a:solidFill>
                <a:latin typeface="Benton Sans"/>
              </a:rPr>
              <a:t>SQL Monitor</a:t>
            </a:r>
            <a:r>
              <a:rPr lang="en-US" sz="1800" dirty="0">
                <a:solidFill>
                  <a:schemeClr val="bg1"/>
                </a:solidFill>
                <a:latin typeface="Benton Sans"/>
              </a:rPr>
              <a:t>, the </a:t>
            </a:r>
            <a:r>
              <a:rPr lang="en-US" sz="1800" b="1" dirty="0">
                <a:solidFill>
                  <a:schemeClr val="bg1"/>
                </a:solidFill>
                <a:latin typeface="Benton Sans"/>
              </a:rPr>
              <a:t>SQL Performance Tuning Worklist</a:t>
            </a:r>
            <a:r>
              <a:rPr lang="en-US" sz="1800" dirty="0">
                <a:solidFill>
                  <a:schemeClr val="bg1"/>
                </a:solidFill>
                <a:latin typeface="Benton Sans"/>
              </a:rPr>
              <a:t> automatically creates a worklist and allows you to rank the findings according to specific performance issues and their business relevance.</a:t>
            </a:r>
            <a:endParaRPr lang="en-US" sz="1800" dirty="0">
              <a:solidFill>
                <a:schemeClr val="bg1"/>
              </a:solidFill>
            </a:endParaRPr>
          </a:p>
        </p:txBody>
      </p:sp>
      <p:sp>
        <p:nvSpPr>
          <p:cNvPr id="7" name="Oval 6">
            <a:extLst>
              <a:ext uri="{FF2B5EF4-FFF2-40B4-BE49-F238E27FC236}">
                <a16:creationId xmlns="" xmlns:a16="http://schemas.microsoft.com/office/drawing/2014/main" id="{C71A7E1E-E127-4224-8C72-27FFE81E1F07}"/>
              </a:ext>
            </a:extLst>
          </p:cNvPr>
          <p:cNvSpPr/>
          <p:nvPr/>
        </p:nvSpPr>
        <p:spPr>
          <a:xfrm>
            <a:off x="1522338" y="2783717"/>
            <a:ext cx="3657600" cy="3270739"/>
          </a:xfrm>
          <a:prstGeom prst="ellipse">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Findings from</a:t>
            </a:r>
          </a:p>
          <a:p>
            <a:r>
              <a:rPr lang="en-US" sz="1800" b="1" dirty="0">
                <a:solidFill>
                  <a:schemeClr val="bg1"/>
                </a:solidFill>
              </a:rPr>
              <a:t> SCI/ATC</a:t>
            </a:r>
          </a:p>
          <a:p>
            <a:r>
              <a:rPr lang="en-US" sz="1800" b="1" dirty="0">
                <a:solidFill>
                  <a:schemeClr val="bg1"/>
                </a:solidFill>
              </a:rPr>
              <a:t>Which are all</a:t>
            </a:r>
          </a:p>
          <a:p>
            <a:r>
              <a:rPr lang="en-US" sz="1800" b="1" dirty="0">
                <a:solidFill>
                  <a:schemeClr val="bg1"/>
                </a:solidFill>
              </a:rPr>
              <a:t> violation of </a:t>
            </a:r>
          </a:p>
          <a:p>
            <a:r>
              <a:rPr lang="en-US" sz="1800" b="1" dirty="0">
                <a:solidFill>
                  <a:schemeClr val="bg1"/>
                </a:solidFill>
              </a:rPr>
              <a:t>guidelines</a:t>
            </a:r>
          </a:p>
        </p:txBody>
      </p:sp>
      <p:sp>
        <p:nvSpPr>
          <p:cNvPr id="8" name="Oval 7">
            <a:extLst>
              <a:ext uri="{FF2B5EF4-FFF2-40B4-BE49-F238E27FC236}">
                <a16:creationId xmlns="" xmlns:a16="http://schemas.microsoft.com/office/drawing/2014/main" id="{52B79CDB-F144-41CC-BA21-45D6086968A1}"/>
              </a:ext>
            </a:extLst>
          </p:cNvPr>
          <p:cNvSpPr/>
          <p:nvPr/>
        </p:nvSpPr>
        <p:spPr>
          <a:xfrm>
            <a:off x="3444924" y="2796973"/>
            <a:ext cx="3657600" cy="3270739"/>
          </a:xfrm>
          <a:prstGeom prst="ellipse">
            <a:avLst/>
          </a:prstGeom>
          <a:solidFill>
            <a:schemeClr val="accent6">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chemeClr val="bg1"/>
                </a:solidFill>
              </a:rPr>
              <a:t>SQLM tool for most </a:t>
            </a:r>
          </a:p>
          <a:p>
            <a:pPr algn="r"/>
            <a:r>
              <a:rPr lang="en-US" sz="1800" dirty="0">
                <a:solidFill>
                  <a:schemeClr val="bg1"/>
                </a:solidFill>
              </a:rPr>
              <a:t>used and domination</a:t>
            </a:r>
          </a:p>
          <a:p>
            <a:pPr algn="r"/>
            <a:r>
              <a:rPr lang="en-US" sz="1800" dirty="0">
                <a:solidFill>
                  <a:schemeClr val="bg1"/>
                </a:solidFill>
              </a:rPr>
              <a:t> SQL statements</a:t>
            </a:r>
          </a:p>
        </p:txBody>
      </p:sp>
      <p:sp>
        <p:nvSpPr>
          <p:cNvPr id="9" name="TextBox 8">
            <a:extLst>
              <a:ext uri="{FF2B5EF4-FFF2-40B4-BE49-F238E27FC236}">
                <a16:creationId xmlns="" xmlns:a16="http://schemas.microsoft.com/office/drawing/2014/main" id="{148E21FD-43DB-436B-B42D-67107FAA0E35}"/>
              </a:ext>
            </a:extLst>
          </p:cNvPr>
          <p:cNvSpPr txBox="1"/>
          <p:nvPr/>
        </p:nvSpPr>
        <p:spPr>
          <a:xfrm>
            <a:off x="3822104" y="6219901"/>
            <a:ext cx="2699238" cy="369332"/>
          </a:xfrm>
          <a:prstGeom prst="rect">
            <a:avLst/>
          </a:prstGeom>
          <a:noFill/>
        </p:spPr>
        <p:txBody>
          <a:bodyPr wrap="square" rtlCol="0">
            <a:spAutoFit/>
          </a:bodyPr>
          <a:lstStyle/>
          <a:p>
            <a:r>
              <a:rPr lang="en-US" sz="1800" b="1" dirty="0">
                <a:solidFill>
                  <a:schemeClr val="bg1"/>
                </a:solidFill>
              </a:rPr>
              <a:t>Priorities</a:t>
            </a:r>
          </a:p>
        </p:txBody>
      </p:sp>
      <p:cxnSp>
        <p:nvCxnSpPr>
          <p:cNvPr id="10" name="Straight Arrow Connector 9">
            <a:extLst>
              <a:ext uri="{FF2B5EF4-FFF2-40B4-BE49-F238E27FC236}">
                <a16:creationId xmlns="" xmlns:a16="http://schemas.microsoft.com/office/drawing/2014/main" id="{DD06BA3C-9853-4700-94A7-43BB90517936}"/>
              </a:ext>
            </a:extLst>
          </p:cNvPr>
          <p:cNvCxnSpPr/>
          <p:nvPr/>
        </p:nvCxnSpPr>
        <p:spPr>
          <a:xfrm flipV="1">
            <a:off x="4285926" y="5843573"/>
            <a:ext cx="14908" cy="41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7680261" y="2883512"/>
            <a:ext cx="4504759" cy="646331"/>
          </a:xfrm>
          <a:prstGeom prst="rect">
            <a:avLst/>
          </a:prstGeom>
        </p:spPr>
        <p:txBody>
          <a:bodyPr wrap="none">
            <a:spAutoFit/>
          </a:bodyPr>
          <a:lstStyle/>
          <a:p>
            <a:r>
              <a:rPr lang="en-US" sz="1800" kern="0" dirty="0" smtClean="0">
                <a:solidFill>
                  <a:schemeClr val="bg1"/>
                </a:solidFill>
              </a:rPr>
              <a:t>What need to be fix?</a:t>
            </a:r>
          </a:p>
          <a:p>
            <a:r>
              <a:rPr lang="en-US" sz="1800" kern="0" dirty="0" smtClean="0">
                <a:solidFill>
                  <a:schemeClr val="bg1"/>
                </a:solidFill>
              </a:rPr>
              <a:t>Performance_DB  : is the Check Static Variant.</a:t>
            </a:r>
            <a:endParaRPr lang="en-US" sz="1800" dirty="0"/>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SQL Performance Tuning Worklist - Usage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11554" y="1484784"/>
            <a:ext cx="9947354" cy="333298"/>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000" b="1" kern="0" dirty="0">
                <a:solidFill>
                  <a:schemeClr val="bg1"/>
                </a:solidFill>
                <a:ea typeface="Arial Unicode MS" pitchFamily="34" charset="-128"/>
                <a:cs typeface="Arial Unicode MS" pitchFamily="34" charset="-128"/>
              </a:rPr>
              <a:t>Transaction SWLT provides a combined view with flexible navigation options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10044" y="1930765"/>
            <a:ext cx="7730606" cy="3702939"/>
          </a:xfrm>
          <a:prstGeom prst="rect">
            <a:avLst/>
          </a:prstGeom>
          <a:noFill/>
          <a:ln w="9525">
            <a:solidFill>
              <a:srgbClr val="0076CB"/>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325187" y="5034263"/>
            <a:ext cx="1593482" cy="769263"/>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SQLM Data</a:t>
            </a:r>
            <a:r>
              <a:rPr lang="en-US" sz="1600" kern="0" dirty="0">
                <a:solidFill>
                  <a:schemeClr val="bg1"/>
                </a:solidFill>
                <a:ea typeface="Arial Unicode MS" pitchFamily="34" charset="-128"/>
                <a:cs typeface="Arial Unicode MS" pitchFamily="34" charset="-128"/>
              </a:rPr>
              <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Different request</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entry points</a:t>
            </a:r>
          </a:p>
        </p:txBody>
      </p:sp>
      <p:sp>
        <p:nvSpPr>
          <p:cNvPr id="9" name="TextBox 8"/>
          <p:cNvSpPr txBox="1"/>
          <p:nvPr/>
        </p:nvSpPr>
        <p:spPr bwMode="gray">
          <a:xfrm>
            <a:off x="10361420" y="5034264"/>
            <a:ext cx="1638715" cy="769263"/>
          </a:xfrm>
          <a:prstGeom prst="rect">
            <a:avLst/>
          </a:prstGeom>
          <a:noFill/>
          <a:ln>
            <a:noFill/>
          </a:ln>
        </p:spPr>
        <p:txBody>
          <a:bodyPr wrap="square" lIns="0" tIns="0" rIns="0" bIns="0">
            <a:spAutoFit/>
          </a:bodyPr>
          <a:lstStyle/>
          <a:p>
            <a:pPr>
              <a:spcBef>
                <a:spcPct val="50000"/>
              </a:spcBef>
              <a:buClr>
                <a:srgbClr val="F0AB00"/>
              </a:buClr>
              <a:buSzPct val="80000"/>
              <a:defRPr/>
            </a:pPr>
            <a:r>
              <a:rPr lang="en-US" sz="1800" kern="0" dirty="0">
                <a:solidFill>
                  <a:schemeClr val="bg1"/>
                </a:solidFill>
                <a:ea typeface="Arial Unicode MS" pitchFamily="34" charset="-128"/>
                <a:cs typeface="Arial Unicode MS" pitchFamily="34" charset="-128"/>
              </a:rPr>
              <a:t>ATC Results</a:t>
            </a:r>
            <a:br>
              <a:rPr lang="en-US" sz="18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Detailed check results</a:t>
            </a:r>
          </a:p>
        </p:txBody>
      </p:sp>
      <p:sp>
        <p:nvSpPr>
          <p:cNvPr id="10" name="Rectangle 9"/>
          <p:cNvSpPr/>
          <p:nvPr/>
        </p:nvSpPr>
        <p:spPr bwMode="gray">
          <a:xfrm>
            <a:off x="2007546" y="1818081"/>
            <a:ext cx="8264994" cy="31187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2" name="TextBox 11"/>
          <p:cNvSpPr txBox="1"/>
          <p:nvPr/>
        </p:nvSpPr>
        <p:spPr bwMode="gray">
          <a:xfrm>
            <a:off x="325187" y="2243433"/>
            <a:ext cx="1593482" cy="492329"/>
          </a:xfrm>
          <a:prstGeom prst="rect">
            <a:avLst/>
          </a:prstGeom>
          <a:noFill/>
          <a:ln>
            <a:noFill/>
          </a:ln>
        </p:spPr>
        <p:txBody>
          <a:bodyPr wrap="square" lIns="0" tIns="0" rIns="0" bIns="0">
            <a:spAutoFit/>
          </a:bodyPr>
          <a:lstStyle/>
          <a:p>
            <a:pPr algn="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Ranked</a:t>
            </a:r>
            <a:br>
              <a:rPr lang="en-US" sz="1600" kern="0" dirty="0">
                <a:solidFill>
                  <a:schemeClr val="bg1"/>
                </a:solidFill>
                <a:ea typeface="Arial Unicode MS" pitchFamily="34" charset="-128"/>
                <a:cs typeface="Arial Unicode MS" pitchFamily="34" charset="-128"/>
              </a:rPr>
            </a:br>
            <a:r>
              <a:rPr lang="en-US" sz="1600" kern="0" dirty="0">
                <a:solidFill>
                  <a:schemeClr val="bg1"/>
                </a:solidFill>
                <a:ea typeface="Arial Unicode MS" pitchFamily="34" charset="-128"/>
                <a:cs typeface="Arial Unicode MS" pitchFamily="34" charset="-128"/>
              </a:rPr>
              <a:t>worklist</a:t>
            </a:r>
          </a:p>
        </p:txBody>
      </p:sp>
      <p:sp>
        <p:nvSpPr>
          <p:cNvPr id="13" name="Rectangle 12"/>
          <p:cNvSpPr/>
          <p:nvPr/>
        </p:nvSpPr>
        <p:spPr bwMode="gray">
          <a:xfrm>
            <a:off x="2007547" y="5038373"/>
            <a:ext cx="426779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4" name="Rectangle 13"/>
          <p:cNvSpPr/>
          <p:nvPr/>
        </p:nvSpPr>
        <p:spPr bwMode="gray">
          <a:xfrm>
            <a:off x="6438821" y="5038373"/>
            <a:ext cx="3833719" cy="960215"/>
          </a:xfrm>
          <a:prstGeom prst="rect">
            <a:avLst/>
          </a:prstGeom>
          <a:noFill/>
          <a:ln w="38100" algn="ctr">
            <a:solidFill>
              <a:srgbClr val="F0AB00"/>
            </a:solidFill>
            <a:prstDash val="solid"/>
            <a:miter lim="800000"/>
            <a:headEnd/>
            <a:tailEnd/>
          </a:ln>
        </p:spPr>
        <p:txBody>
          <a:bodyPr lIns="89979" tIns="71983" rIns="89979" bIns="71983" anchor="ctr"/>
          <a:lstStyle/>
          <a:p>
            <a:pPr algn="ctr">
              <a:spcBef>
                <a:spcPct val="50000"/>
              </a:spcBef>
              <a:buClr>
                <a:srgbClr val="F0AB00"/>
              </a:buClr>
              <a:buSzPct val="80000"/>
              <a:defRPr/>
            </a:pPr>
            <a:endParaRPr lang="en-US" sz="1800" kern="0" dirty="0">
              <a:solidFill>
                <a:schemeClr val="bg1"/>
              </a:solidFill>
              <a:ea typeface="Arial Unicode MS" pitchFamily="34" charset="-128"/>
              <a:cs typeface="Arial Unicode MS" pitchFamily="34" charset="-128"/>
            </a:endParaRPr>
          </a:p>
        </p:txBody>
      </p:sp>
      <p:sp>
        <p:nvSpPr>
          <p:cNvPr id="15" name="Oval 89"/>
          <p:cNvSpPr/>
          <p:nvPr/>
        </p:nvSpPr>
        <p:spPr bwMode="gray">
          <a:xfrm>
            <a:off x="2037067" y="181808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1</a:t>
            </a:r>
            <a:endParaRPr lang="en-US" sz="2400" kern="0" dirty="0">
              <a:solidFill>
                <a:schemeClr val="bg1"/>
              </a:solidFill>
              <a:ea typeface="Arial Unicode MS" pitchFamily="34" charset="-128"/>
              <a:cs typeface="Arial Unicode MS" pitchFamily="34" charset="-128"/>
            </a:endParaRPr>
          </a:p>
        </p:txBody>
      </p:sp>
      <p:sp>
        <p:nvSpPr>
          <p:cNvPr id="16" name="Oval 89"/>
          <p:cNvSpPr/>
          <p:nvPr/>
        </p:nvSpPr>
        <p:spPr bwMode="gray">
          <a:xfrm>
            <a:off x="2007547" y="5621007"/>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2</a:t>
            </a:r>
            <a:endParaRPr lang="en-US" sz="2400" kern="0" dirty="0">
              <a:solidFill>
                <a:schemeClr val="bg1"/>
              </a:solidFill>
              <a:ea typeface="Arial Unicode MS" pitchFamily="34" charset="-128"/>
              <a:cs typeface="Arial Unicode MS" pitchFamily="34" charset="-128"/>
            </a:endParaRPr>
          </a:p>
        </p:txBody>
      </p:sp>
      <p:sp>
        <p:nvSpPr>
          <p:cNvPr id="17" name="Oval 89"/>
          <p:cNvSpPr/>
          <p:nvPr/>
        </p:nvSpPr>
        <p:spPr bwMode="gray">
          <a:xfrm>
            <a:off x="9882105" y="5608310"/>
            <a:ext cx="390435" cy="390434"/>
          </a:xfrm>
          <a:prstGeom prst="rect">
            <a:avLst/>
          </a:prstGeom>
          <a:solidFill>
            <a:srgbClr val="F0AB00"/>
          </a:solidFill>
          <a:ln w="6350" algn="ctr">
            <a:noFill/>
            <a:miter lim="800000"/>
            <a:headEnd/>
            <a:tailEnd/>
          </a:ln>
        </p:spPr>
        <p:txBody>
          <a:bodyPr lIns="89979" tIns="71983" rIns="89979" bIns="71983" anchor="ctr"/>
          <a:lstStyle/>
          <a:p>
            <a:pPr algn="ctr">
              <a:spcBef>
                <a:spcPct val="50000"/>
              </a:spcBef>
              <a:buClr>
                <a:srgbClr val="F0AB00"/>
              </a:buClr>
              <a:buSzPct val="80000"/>
              <a:defRPr/>
            </a:pPr>
            <a:r>
              <a:rPr lang="en-US" sz="1600" kern="0" dirty="0">
                <a:solidFill>
                  <a:schemeClr val="bg1"/>
                </a:solidFill>
                <a:ea typeface="Arial Unicode MS" pitchFamily="34" charset="-128"/>
                <a:cs typeface="Arial Unicode MS" pitchFamily="34" charset="-128"/>
              </a:rPr>
              <a:t>3</a:t>
            </a:r>
            <a:endParaRPr lang="en-US" sz="2400" kern="0" dirty="0">
              <a:solidFill>
                <a:schemeClr val="bg1"/>
              </a:solidFill>
              <a:ea typeface="Arial Unicode MS" pitchFamily="34" charset="-128"/>
              <a:cs typeface="Arial Unicode MS" pitchFamily="34" charset="-128"/>
            </a:endParaRPr>
          </a:p>
        </p:txBody>
      </p:sp>
      <p:sp>
        <p:nvSpPr>
          <p:cNvPr id="1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Exercise 3</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 Placeholder 2"/>
          <p:cNvSpPr txBox="1">
            <a:spLocks/>
          </p:cNvSpPr>
          <p:nvPr/>
        </p:nvSpPr>
        <p:spPr bwMode="gray">
          <a:xfrm>
            <a:off x="609441" y="1279145"/>
            <a:ext cx="3600400" cy="709695"/>
          </a:xfrm>
          <a:prstGeom prst="rect">
            <a:avLst/>
          </a:prstGeom>
        </p:spPr>
        <p:txBody>
          <a:bodyPr lIns="0" tIns="0" rIns="0" bIns="0"/>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b="1" kern="0" dirty="0" smtClean="0">
                <a:solidFill>
                  <a:schemeClr val="bg1"/>
                </a:solidFill>
                <a:ea typeface="Arial Unicode MS" pitchFamily="34" charset="-128"/>
                <a:cs typeface="Arial Unicode MS" pitchFamily="34" charset="-128"/>
                <a:hlinkClick r:id="rId3"/>
              </a:rPr>
              <a:t>Performance DB Check</a:t>
            </a:r>
            <a:endParaRPr lang="en-US" sz="2400" b="1" kern="0" dirty="0">
              <a:solidFill>
                <a:schemeClr val="bg1"/>
              </a:solidFill>
              <a:ea typeface="Arial Unicode MS" pitchFamily="34" charset="-128"/>
              <a:cs typeface="Arial Unicode MS" pitchFamily="34" charset="-128"/>
            </a:endParaRPr>
          </a:p>
        </p:txBody>
      </p:sp>
      <p:pic>
        <p:nvPicPr>
          <p:cNvPr id="1026" name="Picture 2" descr="Performance Reporting in the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96" y="1844824"/>
            <a:ext cx="8077200" cy="454342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432052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10207</TotalTime>
  <Words>1198</Words>
  <Application>Microsoft Office PowerPoint</Application>
  <PresentationFormat>Custom</PresentationFormat>
  <Paragraphs>168</Paragraphs>
  <Slides>18</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Arial Unicode MS</vt:lpstr>
      <vt:lpstr>Arial</vt:lpstr>
      <vt:lpstr>Arial Black</vt:lpstr>
      <vt:lpstr>Arial Bold</vt:lpstr>
      <vt:lpstr>Benton Sans</vt:lpstr>
      <vt:lpstr>Calibri</vt:lpstr>
      <vt:lpstr>Cooper Black</vt:lpstr>
      <vt:lpstr>Monaco</vt:lpstr>
      <vt:lpstr>Open Sans</vt:lpstr>
      <vt:lpstr>Patua One</vt:lpstr>
      <vt:lpstr>Segoe UI</vt:lpstr>
      <vt:lpstr>Segoe UI Bold</vt:lpstr>
      <vt:lpstr>Wingdings</vt:lpstr>
      <vt:lpstr>Office Theme</vt:lpstr>
      <vt:lpstr>ABAP on Hana s/4 Hana Training</vt:lpstr>
      <vt:lpstr>Agenda – Day 5</vt:lpstr>
      <vt:lpstr>Performance Guild line for ABAP Code</vt:lpstr>
      <vt:lpstr>Question</vt:lpstr>
      <vt:lpstr>SQLM ( SQL Monitor )</vt:lpstr>
      <vt:lpstr>SQL_M Architecture  </vt:lpstr>
      <vt:lpstr>SQL Performance Worklist Tuning </vt:lpstr>
      <vt:lpstr>SQL Performance Tuning Worklist - Usage</vt:lpstr>
      <vt:lpstr>Exercise 3</vt:lpstr>
      <vt:lpstr>OIA Scenario - Open Item Analysis</vt:lpstr>
      <vt:lpstr>Articulate Requirement for OIA </vt:lpstr>
      <vt:lpstr>Custom Table for OIA</vt:lpstr>
      <vt:lpstr>Exercise 4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283</cp:revision>
  <dcterms:created xsi:type="dcterms:W3CDTF">2013-09-12T13:05:01Z</dcterms:created>
  <dcterms:modified xsi:type="dcterms:W3CDTF">2021-10-21T11:11:02Z</dcterms:modified>
</cp:coreProperties>
</file>